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6" r:id="rId4"/>
    <p:sldId id="273" r:id="rId5"/>
    <p:sldId id="272" r:id="rId6"/>
    <p:sldId id="260" r:id="rId7"/>
    <p:sldId id="261" r:id="rId8"/>
    <p:sldId id="262" r:id="rId9"/>
    <p:sldId id="263" r:id="rId10"/>
    <p:sldId id="258" r:id="rId11"/>
    <p:sldId id="264" r:id="rId12"/>
    <p:sldId id="265" r:id="rId13"/>
    <p:sldId id="268" r:id="rId14"/>
    <p:sldId id="269" r:id="rId15"/>
    <p:sldId id="270" r:id="rId16"/>
    <p:sldId id="271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1248" autoAdjust="0"/>
  </p:normalViewPr>
  <p:slideViewPr>
    <p:cSldViewPr>
      <p:cViewPr varScale="1">
        <p:scale>
          <a:sx n="60" d="100"/>
          <a:sy n="60" d="100"/>
        </p:scale>
        <p:origin x="-101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12/18/2013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12/18/2013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12/18/2013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12/18/2013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g"/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0200" y="4539431"/>
            <a:ext cx="6019800" cy="1404169"/>
          </a:xfrm>
          <a:blipFill>
            <a:blip r:embed="rId2"/>
            <a:tile tx="0" ty="0" sx="100000" sy="100000" flip="none" algn="tl"/>
          </a:blipFill>
        </p:spPr>
        <p:txBody>
          <a:bodyPr>
            <a:normAutofit/>
          </a:bodyPr>
          <a:lstStyle/>
          <a:p>
            <a:r>
              <a:rPr lang="en-US" sz="6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WELCOME</a:t>
            </a:r>
            <a:endParaRPr lang="en-US" sz="6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00200" y="24581"/>
            <a:ext cx="6019800" cy="4514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67519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1" uiExpand="1" build="p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7462" y="1143000"/>
            <a:ext cx="3430610" cy="37338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14800" y="1195750"/>
            <a:ext cx="4805419" cy="3681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06663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" y="1905000"/>
            <a:ext cx="3581400" cy="2971800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62400" y="1666874"/>
            <a:ext cx="5181600" cy="35147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66997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5800" y="1600200"/>
            <a:ext cx="777240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u="sng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Sec:-C, (Pair </a:t>
            </a:r>
            <a:r>
              <a:rPr lang="en-US" sz="4000" b="1" u="sng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Work)</a:t>
            </a:r>
          </a:p>
          <a:p>
            <a:r>
              <a:rPr lang="en-US" sz="4000" b="1" i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Fill in the blanks with the verbs given in the </a:t>
            </a:r>
            <a:r>
              <a:rPr lang="en-US" sz="4000" b="1" i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box.Put</a:t>
            </a:r>
            <a:r>
              <a:rPr lang="en-US" sz="4000" b="1" i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them into their correct forms.</a:t>
            </a:r>
            <a:endParaRPr lang="en-US" sz="4000" b="1" i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271452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2399" y="856357"/>
            <a:ext cx="8608017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u="sng" dirty="0" smtClean="0">
                <a:solidFill>
                  <a:srgbClr val="FFC000"/>
                </a:solidFill>
              </a:rPr>
              <a:t>Sec:- D,( Individual work):-</a:t>
            </a:r>
          </a:p>
          <a:p>
            <a:r>
              <a:rPr lang="en-US" sz="3200" b="1" i="1" dirty="0" smtClean="0">
                <a:solidFill>
                  <a:srgbClr val="0070C0"/>
                </a:solidFill>
              </a:rPr>
              <a:t>Now read the complete passage in c silently and answer the following questions:-</a:t>
            </a:r>
            <a:endParaRPr lang="en-US" sz="3200" b="1" i="1" dirty="0" smtClean="0">
              <a:solidFill>
                <a:srgbClr val="0070C0"/>
              </a:solidFill>
            </a:endParaRPr>
          </a:p>
          <a:p>
            <a:r>
              <a:rPr lang="en-US" sz="4000" b="1" i="1" dirty="0" smtClean="0">
                <a:solidFill>
                  <a:srgbClr val="00B050"/>
                </a:solidFill>
              </a:rPr>
              <a:t>1</a:t>
            </a:r>
            <a:r>
              <a:rPr lang="en-US" sz="4000" b="1" i="1" dirty="0">
                <a:solidFill>
                  <a:srgbClr val="00B050"/>
                </a:solidFill>
              </a:rPr>
              <a:t>)</a:t>
            </a:r>
            <a:r>
              <a:rPr lang="en-US" sz="4000" b="1" i="1" dirty="0" smtClean="0">
                <a:solidFill>
                  <a:srgbClr val="00B050"/>
                </a:solidFill>
              </a:rPr>
              <a:t>.</a:t>
            </a:r>
            <a:r>
              <a:rPr lang="en-US" sz="4000" b="1" i="1" dirty="0" smtClean="0">
                <a:solidFill>
                  <a:srgbClr val="002060"/>
                </a:solidFill>
              </a:rPr>
              <a:t>Do </a:t>
            </a:r>
            <a:r>
              <a:rPr lang="en-US" sz="4000" b="1" i="1" dirty="0" smtClean="0">
                <a:solidFill>
                  <a:srgbClr val="002060"/>
                </a:solidFill>
              </a:rPr>
              <a:t>you think Tania’s monthly salary is </a:t>
            </a:r>
            <a:r>
              <a:rPr lang="en-US" sz="4000" b="1" i="1" dirty="0">
                <a:solidFill>
                  <a:srgbClr val="002060"/>
                </a:solidFill>
              </a:rPr>
              <a:t>en1ough </a:t>
            </a:r>
            <a:r>
              <a:rPr lang="en-US" sz="4000" b="1" i="1" dirty="0" smtClean="0">
                <a:solidFill>
                  <a:srgbClr val="002060"/>
                </a:solidFill>
              </a:rPr>
              <a:t>for her work?</a:t>
            </a:r>
          </a:p>
          <a:p>
            <a:r>
              <a:rPr lang="en-US" sz="4000" b="1" i="1" dirty="0" smtClean="0">
                <a:solidFill>
                  <a:srgbClr val="00B050"/>
                </a:solidFill>
              </a:rPr>
              <a:t>2).</a:t>
            </a:r>
            <a:r>
              <a:rPr lang="en-US" sz="4000" b="1" i="1" dirty="0" smtClean="0">
                <a:solidFill>
                  <a:srgbClr val="002060"/>
                </a:solidFill>
              </a:rPr>
              <a:t>Does Tania lives in a hygienic place?</a:t>
            </a:r>
          </a:p>
          <a:p>
            <a:r>
              <a:rPr lang="en-US" sz="4000" b="1" i="1" dirty="0" smtClean="0">
                <a:solidFill>
                  <a:srgbClr val="00B050"/>
                </a:solidFill>
              </a:rPr>
              <a:t>3).</a:t>
            </a:r>
            <a:r>
              <a:rPr lang="en-US" sz="4000" b="1" i="1" dirty="0" smtClean="0">
                <a:solidFill>
                  <a:srgbClr val="002060"/>
                </a:solidFill>
              </a:rPr>
              <a:t>Is it good for her health?</a:t>
            </a:r>
          </a:p>
          <a:p>
            <a:r>
              <a:rPr lang="en-US" sz="4000" b="1" i="1" dirty="0" smtClean="0">
                <a:solidFill>
                  <a:srgbClr val="00B050"/>
                </a:solidFill>
              </a:rPr>
              <a:t>4).</a:t>
            </a:r>
            <a:r>
              <a:rPr lang="en-US" sz="4000" b="1" i="1" dirty="0" smtClean="0">
                <a:solidFill>
                  <a:srgbClr val="002060"/>
                </a:solidFill>
              </a:rPr>
              <a:t>Do you have any suggestions for     factory workers’ general health, happiness and safety? If so, what?</a:t>
            </a:r>
            <a:endParaRPr lang="en-US" sz="4000" b="1" i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620824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4" dur="2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533400"/>
            <a:ext cx="8001000" cy="5486400"/>
          </a:xfrm>
        </p:spPr>
        <p:txBody>
          <a:bodyPr>
            <a:normAutofit fontScale="90000"/>
          </a:bodyPr>
          <a:lstStyle/>
          <a:p>
            <a:pPr algn="l"/>
            <a:r>
              <a:rPr lang="en-US" b="1" dirty="0" smtClean="0">
                <a:solidFill>
                  <a:srgbClr val="7030A0"/>
                </a:solidFill>
              </a:rPr>
              <a:t>Evaluation:-                                     </a:t>
            </a:r>
            <a:r>
              <a:rPr lang="en-US" dirty="0" smtClean="0">
                <a:solidFill>
                  <a:srgbClr val="C00000"/>
                </a:solidFill>
              </a:rPr>
              <a:t>1).</a:t>
            </a:r>
            <a:r>
              <a:rPr lang="en-US" dirty="0" smtClean="0">
                <a:solidFill>
                  <a:srgbClr val="00B050"/>
                </a:solidFill>
              </a:rPr>
              <a:t>What does May Day refer to?</a:t>
            </a:r>
            <a:br>
              <a:rPr lang="en-US" dirty="0" smtClean="0">
                <a:solidFill>
                  <a:srgbClr val="00B050"/>
                </a:solidFill>
              </a:rPr>
            </a:br>
            <a:r>
              <a:rPr lang="en-US" dirty="0" smtClean="0">
                <a:solidFill>
                  <a:srgbClr val="C00000"/>
                </a:solidFill>
              </a:rPr>
              <a:t>2).</a:t>
            </a:r>
            <a:r>
              <a:rPr lang="en-US" dirty="0" smtClean="0">
                <a:solidFill>
                  <a:srgbClr val="00B050"/>
                </a:solidFill>
              </a:rPr>
              <a:t>How long did the workers have                   to work a day before the May   1 strike?</a:t>
            </a:r>
            <a:br>
              <a:rPr lang="en-US" dirty="0" smtClean="0">
                <a:solidFill>
                  <a:srgbClr val="00B050"/>
                </a:solidFill>
              </a:rPr>
            </a:br>
            <a:r>
              <a:rPr lang="en-US" dirty="0" smtClean="0">
                <a:solidFill>
                  <a:srgbClr val="C00000"/>
                </a:solidFill>
              </a:rPr>
              <a:t> 3).</a:t>
            </a:r>
            <a:r>
              <a:rPr lang="en-US" dirty="0" smtClean="0">
                <a:solidFill>
                  <a:srgbClr val="00B050"/>
                </a:solidFill>
              </a:rPr>
              <a:t>How many workers’ were          </a:t>
            </a:r>
            <a:r>
              <a:rPr lang="en-US" dirty="0" err="1" smtClean="0">
                <a:solidFill>
                  <a:srgbClr val="00B050"/>
                </a:solidFill>
              </a:rPr>
              <a:t>victimised</a:t>
            </a:r>
            <a:r>
              <a:rPr lang="en-US" dirty="0" smtClean="0">
                <a:solidFill>
                  <a:srgbClr val="00B050"/>
                </a:solidFill>
              </a:rPr>
              <a:t> for taking part in the strike?</a:t>
            </a:r>
            <a:br>
              <a:rPr lang="en-US" dirty="0" smtClean="0">
                <a:solidFill>
                  <a:srgbClr val="00B050"/>
                </a:solidFill>
              </a:rPr>
            </a:br>
            <a:endParaRPr lang="en-US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578881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143000"/>
            <a:ext cx="8229600" cy="3611562"/>
          </a:xfrm>
        </p:spPr>
        <p:txBody>
          <a:bodyPr>
            <a:normAutofit/>
            <a:scene3d>
              <a:camera prst="perspectiveRelaxedModerately"/>
              <a:lightRig rig="threePt" dir="t"/>
            </a:scene3d>
          </a:bodyPr>
          <a:lstStyle/>
          <a:p>
            <a:r>
              <a:rPr lang="en-US" b="1" u="sng" dirty="0" smtClean="0"/>
              <a:t>Home Work:- </a:t>
            </a:r>
            <a:r>
              <a:rPr lang="en-US" b="1" u="sng" dirty="0" smtClean="0">
                <a:solidFill>
                  <a:srgbClr val="0070C0"/>
                </a:solidFill>
              </a:rPr>
              <a:t>                              </a:t>
            </a:r>
            <a:br>
              <a:rPr lang="en-US" b="1" u="sng" dirty="0" smtClean="0">
                <a:solidFill>
                  <a:srgbClr val="0070C0"/>
                </a:solidFill>
              </a:rPr>
            </a:br>
            <a:r>
              <a:rPr lang="en-US" b="1" i="1" dirty="0" smtClean="0">
                <a:solidFill>
                  <a:srgbClr val="0070C0"/>
                </a:solidFill>
              </a:rPr>
              <a:t> Do you find any similarity or dissimilarity with May Day and International Mother Language Day? If you find, write it.</a:t>
            </a:r>
            <a:endParaRPr lang="en-US" b="1" i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519329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52400" y="4419600"/>
            <a:ext cx="76962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0" dirty="0" smtClean="0"/>
              <a:t>    </a:t>
            </a:r>
            <a:r>
              <a:rPr lang="en-US" sz="8800" dirty="0" smtClean="0"/>
              <a:t>Thanks to all</a:t>
            </a:r>
            <a:endParaRPr lang="en-US" sz="8800" dirty="0"/>
          </a:p>
        </p:txBody>
      </p:sp>
    </p:spTree>
    <p:extLst>
      <p:ext uri="{BB962C8B-B14F-4D97-AF65-F5344CB8AC3E}">
        <p14:creationId xmlns:p14="http://schemas.microsoft.com/office/powerpoint/2010/main" val="36855199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5562600" y="609600"/>
            <a:ext cx="3467100" cy="4876801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Class-9</a:t>
            </a:r>
          </a:p>
          <a:p>
            <a:pPr algn="ctr"/>
            <a:r>
              <a:rPr lang="en-US" sz="3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Subject-English</a:t>
            </a:r>
          </a:p>
          <a:p>
            <a:pPr algn="ctr"/>
            <a:r>
              <a:rPr lang="en-US" sz="3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Paper-1</a:t>
            </a:r>
          </a:p>
          <a:p>
            <a:pPr algn="ctr"/>
            <a:r>
              <a:rPr lang="en-US" sz="3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Unit-3,Lesson-2</a:t>
            </a:r>
          </a:p>
          <a:p>
            <a:pPr algn="ctr"/>
            <a:r>
              <a:rPr lang="en-US" sz="36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Time-5o </a:t>
            </a:r>
            <a:r>
              <a:rPr lang="en-US" sz="3600" dirty="0" err="1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minites</a:t>
            </a:r>
            <a:endParaRPr lang="en-US" sz="36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-27039" y="609601"/>
            <a:ext cx="5410200" cy="487680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 b="1" i="1" u="sng" dirty="0" smtClean="0">
                <a:solidFill>
                  <a:srgbClr val="0070C0"/>
                </a:solidFill>
              </a:rPr>
              <a:t>Presented by-</a:t>
            </a:r>
          </a:p>
          <a:p>
            <a:r>
              <a:rPr lang="en-US" sz="3200" b="1" i="1" dirty="0" err="1" smtClean="0">
                <a:solidFill>
                  <a:srgbClr val="0070C0"/>
                </a:solidFill>
              </a:rPr>
              <a:t>M.A.Wadud</a:t>
            </a:r>
            <a:endParaRPr lang="en-US" sz="3200" b="1" i="1" dirty="0" smtClean="0">
              <a:solidFill>
                <a:srgbClr val="0070C0"/>
              </a:solidFill>
            </a:endParaRPr>
          </a:p>
          <a:p>
            <a:r>
              <a:rPr lang="en-US" sz="3200" i="1" dirty="0" smtClean="0">
                <a:solidFill>
                  <a:srgbClr val="002060"/>
                </a:solidFill>
              </a:rPr>
              <a:t>Senior Teacher(English)</a:t>
            </a:r>
          </a:p>
          <a:p>
            <a:r>
              <a:rPr lang="en-US" sz="3200" i="1" dirty="0" err="1" smtClean="0">
                <a:solidFill>
                  <a:srgbClr val="0070C0"/>
                </a:solidFill>
              </a:rPr>
              <a:t>Binnati</a:t>
            </a:r>
            <a:r>
              <a:rPr lang="en-US" sz="3200" i="1" dirty="0" smtClean="0">
                <a:solidFill>
                  <a:srgbClr val="0070C0"/>
                </a:solidFill>
              </a:rPr>
              <a:t> A.M.M. High School</a:t>
            </a:r>
          </a:p>
          <a:p>
            <a:r>
              <a:rPr lang="en-US" sz="3200" i="1" dirty="0" err="1" smtClean="0">
                <a:solidFill>
                  <a:srgbClr val="0070C0"/>
                </a:solidFill>
              </a:rPr>
              <a:t>Kishoreganj</a:t>
            </a:r>
            <a:r>
              <a:rPr lang="en-US" sz="3200" i="1" dirty="0" smtClean="0">
                <a:solidFill>
                  <a:srgbClr val="0070C0"/>
                </a:solidFill>
              </a:rPr>
              <a:t> </a:t>
            </a:r>
            <a:r>
              <a:rPr lang="en-US" sz="3200" i="1" dirty="0" err="1" smtClean="0">
                <a:solidFill>
                  <a:srgbClr val="0070C0"/>
                </a:solidFill>
              </a:rPr>
              <a:t>Sadar</a:t>
            </a:r>
            <a:r>
              <a:rPr lang="en-US" sz="3200" i="1" dirty="0" smtClean="0">
                <a:solidFill>
                  <a:srgbClr val="0070C0"/>
                </a:solidFill>
              </a:rPr>
              <a:t>.</a:t>
            </a:r>
          </a:p>
          <a:p>
            <a:r>
              <a:rPr lang="en-US" sz="3200" b="1" i="1" dirty="0" smtClean="0">
                <a:solidFill>
                  <a:srgbClr val="0070C0"/>
                </a:solidFill>
              </a:rPr>
              <a:t>ID No-2O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8533" t="26667" r="24667" b="19644"/>
          <a:stretch/>
        </p:blipFill>
        <p:spPr>
          <a:xfrm>
            <a:off x="3352800" y="609600"/>
            <a:ext cx="1828799" cy="20010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79988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1" dur="1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3" dur="10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9" dur="10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9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i="1" dirty="0" smtClean="0">
                <a:solidFill>
                  <a:srgbClr val="C00000"/>
                </a:solidFill>
              </a:rPr>
              <a:t>Sec:-A. </a:t>
            </a:r>
            <a:r>
              <a:rPr lang="en-US" b="1" i="1" dirty="0" smtClean="0">
                <a:solidFill>
                  <a:srgbClr val="0070C0"/>
                </a:solidFill>
              </a:rPr>
              <a:t>Look at the picture and talk about it.</a:t>
            </a:r>
            <a:endParaRPr lang="en-US" b="1" i="1" dirty="0">
              <a:solidFill>
                <a:srgbClr val="0070C0"/>
              </a:solidFill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19400" y="2286000"/>
            <a:ext cx="3505200" cy="4114800"/>
          </a:xfrm>
        </p:spPr>
      </p:pic>
    </p:spTree>
    <p:extLst>
      <p:ext uri="{BB962C8B-B14F-4D97-AF65-F5344CB8AC3E}">
        <p14:creationId xmlns:p14="http://schemas.microsoft.com/office/powerpoint/2010/main" val="14751128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8200" y="1652863"/>
            <a:ext cx="4339612" cy="3192737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" y="1640269"/>
            <a:ext cx="4144347" cy="32053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65837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44510" y="1295400"/>
            <a:ext cx="8458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i="1" dirty="0" smtClean="0"/>
              <a:t>(1) </a:t>
            </a:r>
            <a:r>
              <a:rPr lang="en-US" sz="4000" b="1" i="1" dirty="0" smtClean="0">
                <a:solidFill>
                  <a:srgbClr val="0070C0"/>
                </a:solidFill>
              </a:rPr>
              <a:t>What do you see in the picture?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12426" y="2362200"/>
            <a:ext cx="115062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i="1" dirty="0" smtClean="0"/>
              <a:t> </a:t>
            </a:r>
            <a:r>
              <a:rPr lang="en-US" sz="3200" b="1" i="1" dirty="0"/>
              <a:t>(</a:t>
            </a:r>
            <a:r>
              <a:rPr lang="en-US" sz="3200" b="1" i="1" dirty="0" smtClean="0"/>
              <a:t> </a:t>
            </a:r>
            <a:r>
              <a:rPr lang="en-US" sz="4000" b="1" i="1" dirty="0" smtClean="0"/>
              <a:t>2).</a:t>
            </a:r>
            <a:r>
              <a:rPr lang="en-US" sz="4000" b="1" i="1" dirty="0" smtClean="0">
                <a:solidFill>
                  <a:srgbClr val="0070C0"/>
                </a:solidFill>
              </a:rPr>
              <a:t>Can </a:t>
            </a:r>
            <a:r>
              <a:rPr lang="en-US" sz="4000" b="1" i="1" dirty="0">
                <a:solidFill>
                  <a:srgbClr val="0070C0"/>
                </a:solidFill>
              </a:rPr>
              <a:t>you relate </a:t>
            </a:r>
            <a:r>
              <a:rPr lang="en-US" sz="4000" b="1" i="1" dirty="0" smtClean="0">
                <a:solidFill>
                  <a:srgbClr val="0070C0"/>
                </a:solidFill>
              </a:rPr>
              <a:t>any </a:t>
            </a:r>
            <a:r>
              <a:rPr lang="en-US" sz="4000" b="1" i="1" dirty="0">
                <a:solidFill>
                  <a:srgbClr val="0070C0"/>
                </a:solidFill>
              </a:rPr>
              <a:t>historical event </a:t>
            </a:r>
            <a:r>
              <a:rPr lang="en-US" sz="4000" b="1" i="1" dirty="0" smtClean="0">
                <a:solidFill>
                  <a:srgbClr val="0070C0"/>
                </a:solidFill>
              </a:rPr>
              <a:t>of                                                            this picture?</a:t>
            </a:r>
            <a:endParaRPr lang="en-US" sz="4000" b="1" i="1" dirty="0">
              <a:solidFill>
                <a:srgbClr val="0070C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12426" y="4038600"/>
            <a:ext cx="739301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i="1" dirty="0" smtClean="0"/>
              <a:t>(3).</a:t>
            </a:r>
            <a:r>
              <a:rPr lang="en-US" sz="4000" b="1" i="1" dirty="0">
                <a:solidFill>
                  <a:srgbClr val="0070C0"/>
                </a:solidFill>
              </a:rPr>
              <a:t>What </a:t>
            </a:r>
            <a:r>
              <a:rPr lang="en-US" sz="4000" b="1" i="1" dirty="0" err="1">
                <a:solidFill>
                  <a:srgbClr val="0070C0"/>
                </a:solidFill>
              </a:rPr>
              <a:t>happend</a:t>
            </a:r>
            <a:r>
              <a:rPr lang="en-US" sz="4000" b="1" i="1" dirty="0">
                <a:solidFill>
                  <a:srgbClr val="0070C0"/>
                </a:solidFill>
              </a:rPr>
              <a:t> on this day?</a:t>
            </a:r>
          </a:p>
        </p:txBody>
      </p:sp>
    </p:spTree>
    <p:extLst>
      <p:ext uri="{BB962C8B-B14F-4D97-AF65-F5344CB8AC3E}">
        <p14:creationId xmlns:p14="http://schemas.microsoft.com/office/powerpoint/2010/main" val="21570836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219200" y="2667000"/>
            <a:ext cx="914400" cy="1323439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en-US" sz="80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M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124559" y="2666999"/>
            <a:ext cx="914400" cy="1323439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r>
              <a:rPr lang="en-US" sz="80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A</a:t>
            </a:r>
            <a:endParaRPr lang="en-US" sz="8000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895600" y="2694991"/>
            <a:ext cx="9144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Y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419600" y="2667000"/>
            <a:ext cx="9144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D</a:t>
            </a:r>
            <a:endParaRPr lang="en-US" sz="80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980122" y="2666998"/>
            <a:ext cx="914400" cy="1323439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en-US" sz="8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A</a:t>
            </a:r>
            <a:endParaRPr lang="en-US" sz="80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562600" y="2633435"/>
            <a:ext cx="9144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Y</a:t>
            </a:r>
            <a:endParaRPr lang="en-US" sz="88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6794250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7" grpId="0"/>
      <p:bldP spid="8" grpId="0"/>
      <p:bldP spid="9" grpId="0"/>
      <p:bldP spid="1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38200" y="1143000"/>
            <a:ext cx="83058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3200" b="1" dirty="0" smtClean="0"/>
          </a:p>
          <a:p>
            <a:endParaRPr lang="en-US" sz="32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389222" y="187871"/>
            <a:ext cx="8549148" cy="4401205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en-US" sz="4000" b="1" dirty="0" smtClean="0"/>
              <a:t>By the end of the lesson the </a:t>
            </a:r>
            <a:r>
              <a:rPr lang="en-US" sz="4000" b="1" dirty="0" err="1" smtClean="0"/>
              <a:t>ss</a:t>
            </a:r>
            <a:r>
              <a:rPr lang="en-US" sz="4000" b="1" dirty="0" smtClean="0"/>
              <a:t> will  be able to-</a:t>
            </a:r>
          </a:p>
          <a:p>
            <a:r>
              <a:rPr lang="en-US" sz="4000" dirty="0"/>
              <a:t>t</a:t>
            </a:r>
            <a:r>
              <a:rPr lang="en-US" sz="4000" dirty="0" smtClean="0"/>
              <a:t>alk about events and festivals</a:t>
            </a:r>
          </a:p>
          <a:p>
            <a:r>
              <a:rPr lang="en-US" sz="4000" dirty="0"/>
              <a:t>a</a:t>
            </a:r>
            <a:r>
              <a:rPr lang="en-US" sz="4000" dirty="0" smtClean="0"/>
              <a:t>sk and answer questions and give opinion in a logical sequence</a:t>
            </a:r>
          </a:p>
          <a:p>
            <a:r>
              <a:rPr lang="en-US" sz="4000" dirty="0" smtClean="0"/>
              <a:t>Infer meaning from the text</a:t>
            </a:r>
          </a:p>
          <a:p>
            <a:r>
              <a:rPr lang="en-US" sz="4000" dirty="0" smtClean="0"/>
              <a:t>Write a paragraph about May Day</a:t>
            </a:r>
            <a:endParaRPr lang="en-US" sz="4000" dirty="0"/>
          </a:p>
        </p:txBody>
      </p:sp>
      <p:sp>
        <p:nvSpPr>
          <p:cNvPr id="4" name="Flowchart: Connector 3"/>
          <p:cNvSpPr/>
          <p:nvPr/>
        </p:nvSpPr>
        <p:spPr>
          <a:xfrm>
            <a:off x="287761" y="2263437"/>
            <a:ext cx="152400" cy="190500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lowchart: Connector 7"/>
          <p:cNvSpPr/>
          <p:nvPr/>
        </p:nvSpPr>
        <p:spPr>
          <a:xfrm>
            <a:off x="287761" y="4079942"/>
            <a:ext cx="152400" cy="190500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Flowchart: Connector 13"/>
          <p:cNvSpPr/>
          <p:nvPr/>
        </p:nvSpPr>
        <p:spPr>
          <a:xfrm>
            <a:off x="302342" y="1681609"/>
            <a:ext cx="152400" cy="190500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lowchart: Connector 8"/>
          <p:cNvSpPr/>
          <p:nvPr/>
        </p:nvSpPr>
        <p:spPr>
          <a:xfrm>
            <a:off x="287761" y="3429000"/>
            <a:ext cx="152400" cy="190500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67874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0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FFC000"/>
          </a:solidFill>
        </p:spPr>
        <p:txBody>
          <a:bodyPr/>
          <a:lstStyle/>
          <a:p>
            <a:r>
              <a:rPr lang="en-US" dirty="0" smtClean="0"/>
              <a:t>VOCABULARY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8153400" cy="4525963"/>
          </a:xfrm>
        </p:spPr>
        <p:txBody>
          <a:bodyPr/>
          <a:lstStyle/>
          <a:p>
            <a:pPr marL="0" indent="0">
              <a:buNone/>
            </a:pPr>
            <a:endParaRPr lang="en-US" sz="6000" dirty="0" smtClean="0"/>
          </a:p>
          <a:p>
            <a:pPr marL="0" indent="0">
              <a:buNone/>
            </a:pPr>
            <a:r>
              <a:rPr lang="en-US" sz="6000" b="1" i="1" dirty="0" smtClean="0">
                <a:solidFill>
                  <a:srgbClr val="0070C0"/>
                </a:solidFill>
              </a:rPr>
              <a:t>Struggle</a:t>
            </a:r>
          </a:p>
          <a:p>
            <a:pPr marL="0" indent="0">
              <a:buNone/>
            </a:pPr>
            <a:r>
              <a:rPr lang="en-US" sz="6000" dirty="0" smtClean="0"/>
              <a:t> </a:t>
            </a:r>
          </a:p>
          <a:p>
            <a:pPr marL="0" indent="0">
              <a:buNone/>
            </a:pPr>
            <a:r>
              <a:rPr lang="en-US" sz="4000" dirty="0" smtClean="0"/>
              <a:t> </a:t>
            </a:r>
            <a:r>
              <a:rPr lang="en-US" sz="3600" dirty="0" smtClean="0"/>
              <a:t>The working people </a:t>
            </a:r>
            <a:r>
              <a:rPr lang="en-US" sz="3600" b="1" i="1" u="sng" dirty="0" smtClean="0">
                <a:solidFill>
                  <a:srgbClr val="FF0000"/>
                </a:solidFill>
              </a:rPr>
              <a:t>struggle</a:t>
            </a:r>
            <a:r>
              <a:rPr lang="en-US" sz="3600" dirty="0" smtClean="0"/>
              <a:t> to establish an eight- hour work day. </a:t>
            </a:r>
            <a:endParaRPr lang="en-US" sz="4000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2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0400" y="1981200"/>
            <a:ext cx="2514600" cy="2667000"/>
          </a:xfrm>
        </p:spPr>
      </p:pic>
      <p:sp>
        <p:nvSpPr>
          <p:cNvPr id="6" name="TextBox 5"/>
          <p:cNvSpPr txBox="1"/>
          <p:nvPr/>
        </p:nvSpPr>
        <p:spPr>
          <a:xfrm>
            <a:off x="5903976" y="2663952"/>
            <a:ext cx="29718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i="1" dirty="0" smtClean="0"/>
              <a:t>To try very hard to  do </a:t>
            </a:r>
            <a:r>
              <a:rPr lang="en-US" sz="2400" b="1" i="1" dirty="0" err="1" smtClean="0"/>
              <a:t>sth</a:t>
            </a:r>
            <a:r>
              <a:rPr lang="en-US" sz="2400" b="1" i="1" dirty="0" smtClean="0"/>
              <a:t> when it is difficult or when  there are a lot of problem.</a:t>
            </a:r>
            <a:endParaRPr lang="en-US" sz="2400" b="1" i="1" dirty="0"/>
          </a:p>
        </p:txBody>
      </p:sp>
    </p:spTree>
    <p:extLst>
      <p:ext uri="{BB962C8B-B14F-4D97-AF65-F5344CB8AC3E}">
        <p14:creationId xmlns:p14="http://schemas.microsoft.com/office/powerpoint/2010/main" val="26900670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356202" y="1080361"/>
            <a:ext cx="8458200" cy="1143000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 smtClean="0"/>
              <a:t>Our text is here</a:t>
            </a:r>
            <a:endParaRPr lang="en-US" sz="6000" b="1" dirty="0"/>
          </a:p>
        </p:txBody>
      </p:sp>
      <p:sp>
        <p:nvSpPr>
          <p:cNvPr id="4" name="Rectangle 3"/>
          <p:cNvSpPr/>
          <p:nvPr/>
        </p:nvSpPr>
        <p:spPr>
          <a:xfrm>
            <a:off x="343287" y="2794861"/>
            <a:ext cx="8458200" cy="1219200"/>
          </a:xfrm>
          <a:prstGeom prst="rect">
            <a:avLst/>
          </a:prstGeom>
          <a:solidFill>
            <a:schemeClr val="bg2">
              <a:lumMod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 smtClean="0"/>
              <a:t>Unit-3, Lesson-2</a:t>
            </a:r>
            <a:endParaRPr lang="en-US" sz="6000" b="1" dirty="0"/>
          </a:p>
        </p:txBody>
      </p:sp>
      <p:sp>
        <p:nvSpPr>
          <p:cNvPr id="5" name="Rectangle 4"/>
          <p:cNvSpPr/>
          <p:nvPr/>
        </p:nvSpPr>
        <p:spPr>
          <a:xfrm>
            <a:off x="356202" y="4541002"/>
            <a:ext cx="8458200" cy="1219200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Look at the following picture and talk about it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289568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416</TotalTime>
  <Words>288</Words>
  <Application>Microsoft Office PowerPoint</Application>
  <PresentationFormat>On-screen Show (4:3)</PresentationFormat>
  <Paragraphs>47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Office Theme</vt:lpstr>
      <vt:lpstr>PowerPoint Presentation</vt:lpstr>
      <vt:lpstr>PowerPoint Presentation</vt:lpstr>
      <vt:lpstr>Sec:-A. Look at the picture and talk about it.</vt:lpstr>
      <vt:lpstr>PowerPoint Presentation</vt:lpstr>
      <vt:lpstr>PowerPoint Presentation</vt:lpstr>
      <vt:lpstr>PowerPoint Presentation</vt:lpstr>
      <vt:lpstr>PowerPoint Presentation</vt:lpstr>
      <vt:lpstr>VOCABULARY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Evaluation:-                                     1).What does May Day refer to? 2).How long did the workers have                   to work a day before the May   1 strike?  3).How many workers’ were          victimised for taking part in the strike? </vt:lpstr>
      <vt:lpstr>Home Work:-                                 Do you find any similarity or dissimilarity with May Day and International Mother Language Day? If you find, write it.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Doel-1612i3</dc:creator>
  <cp:lastModifiedBy>Doel-1612i3</cp:lastModifiedBy>
  <cp:revision>125</cp:revision>
  <dcterms:created xsi:type="dcterms:W3CDTF">2006-08-16T00:00:00Z</dcterms:created>
  <dcterms:modified xsi:type="dcterms:W3CDTF">2013-12-18T01:23:42Z</dcterms:modified>
</cp:coreProperties>
</file>